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59" r:id="rId6"/>
    <p:sldId id="281" r:id="rId7"/>
    <p:sldId id="261" r:id="rId8"/>
    <p:sldId id="280" r:id="rId9"/>
    <p:sldId id="276" r:id="rId10"/>
    <p:sldId id="278" r:id="rId11"/>
    <p:sldId id="275" r:id="rId12"/>
  </p:sldIdLst>
  <p:sldSz cx="18288000" cy="10287000"/>
  <p:notesSz cx="6858000" cy="9144000"/>
  <p:embeddedFontLst>
    <p:embeddedFont>
      <p:font typeface="Anantason UltraExpanded Bold"/>
      <p:regular r:id="rId14"/>
    </p:embeddedFont>
    <p:embeddedFont>
      <p:font typeface="Anantason UltraExpanded Light"/>
      <p:regular r:id="rId15"/>
    </p:embeddedFont>
    <p:embeddedFont>
      <p:font typeface="Calisto MT" panose="02040603050505030304" pitchFamily="18" charset="0"/>
      <p:regular r:id="rId16"/>
      <p:bold r:id="rId17"/>
      <p:italic r:id="rId18"/>
      <p:boldItalic r:id="rId19"/>
    </p:embeddedFont>
    <p:embeddedFont>
      <p:font typeface="Cooper Black" panose="0208090404030B020404" pitchFamily="18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6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5E281-FAF6-44A1-9DFA-64B363927ED2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D13DB-878D-4DF4-AA18-700A91148A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18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13DB-878D-4DF4-AA18-700A91148AF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63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13DB-878D-4DF4-AA18-700A91148AF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678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D13DB-878D-4DF4-AA18-700A91148AF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904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86200" y="-3009900"/>
            <a:ext cx="16737065" cy="15342310"/>
          </a:xfrm>
          <a:custGeom>
            <a:avLst/>
            <a:gdLst/>
            <a:ahLst/>
            <a:cxnLst/>
            <a:rect l="l" t="t" r="r" b="b"/>
            <a:pathLst>
              <a:path w="16737065" h="15342310">
                <a:moveTo>
                  <a:pt x="0" y="0"/>
                </a:moveTo>
                <a:lnTo>
                  <a:pt x="16737066" y="0"/>
                </a:lnTo>
                <a:lnTo>
                  <a:pt x="16737066" y="15342310"/>
                </a:lnTo>
                <a:lnTo>
                  <a:pt x="0" y="15342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685800" y="1104900"/>
            <a:ext cx="15215888" cy="430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2"/>
              </a:lnSpc>
              <a:spcBef>
                <a:spcPct val="0"/>
              </a:spcBef>
            </a:pPr>
            <a:r>
              <a:rPr lang="en-US" sz="9335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Sentiment Analysis of Yelp Restaurant Reviews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83AA6-12E1-D63B-2B0C-108971AEEBDA}"/>
              </a:ext>
            </a:extLst>
          </p:cNvPr>
          <p:cNvSpPr txBox="1"/>
          <p:nvPr/>
        </p:nvSpPr>
        <p:spPr>
          <a:xfrm>
            <a:off x="1447800" y="5315744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Cooper Black" panose="0208090404030B020404" pitchFamily="18" charset="0"/>
              </a:rPr>
              <a:t>Comparing LSTM and </a:t>
            </a:r>
            <a:r>
              <a:rPr lang="en-US" sz="3600" dirty="0" err="1">
                <a:solidFill>
                  <a:schemeClr val="bg2"/>
                </a:solidFill>
                <a:latin typeface="Cooper Black" panose="0208090404030B020404" pitchFamily="18" charset="0"/>
              </a:rPr>
              <a:t>DistilBERT</a:t>
            </a:r>
            <a:r>
              <a:rPr lang="en-US" sz="3600" dirty="0">
                <a:solidFill>
                  <a:schemeClr val="bg2"/>
                </a:solidFill>
                <a:latin typeface="Cooper Black" panose="0208090404030B020404" pitchFamily="18" charset="0"/>
              </a:rPr>
              <a:t> Models</a:t>
            </a:r>
            <a:endParaRPr lang="en-IN" sz="3600" dirty="0">
              <a:solidFill>
                <a:schemeClr val="bg2"/>
              </a:solidFill>
              <a:latin typeface="Cooper Black" panose="0208090404030B0204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5F0131-CE17-4D2E-C1E7-CA0912F464DB}"/>
              </a:ext>
            </a:extLst>
          </p:cNvPr>
          <p:cNvSpPr txBox="1"/>
          <p:nvPr/>
        </p:nvSpPr>
        <p:spPr>
          <a:xfrm>
            <a:off x="228600" y="7962900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Team Members:</a:t>
            </a:r>
          </a:p>
          <a:p>
            <a:r>
              <a:rPr lang="en-IN" sz="3200" dirty="0">
                <a:solidFill>
                  <a:schemeClr val="bg2"/>
                </a:solidFill>
              </a:rPr>
              <a:t>Jenil Pancholi[N01665133]</a:t>
            </a:r>
          </a:p>
          <a:p>
            <a:r>
              <a:rPr lang="pt-BR" sz="3200" dirty="0">
                <a:solidFill>
                  <a:schemeClr val="bg2"/>
                </a:solidFill>
              </a:rPr>
              <a:t>Hozefa Patel [N01686385]</a:t>
            </a:r>
          </a:p>
          <a:p>
            <a:r>
              <a:rPr lang="pt-BR" sz="3200" dirty="0">
                <a:solidFill>
                  <a:schemeClr val="bg2"/>
                </a:solidFill>
              </a:rPr>
              <a:t>Dev Ariwala [N01664568]</a:t>
            </a:r>
            <a:endParaRPr lang="en-IN" sz="3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7325" y="-267272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4572000" y="952500"/>
            <a:ext cx="123444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Test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F8271-0457-3B91-C8A1-677EA2D77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61852" r="44584" b="23189"/>
          <a:stretch/>
        </p:blipFill>
        <p:spPr>
          <a:xfrm>
            <a:off x="842627" y="3947070"/>
            <a:ext cx="16156362" cy="27887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5998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52985" y="1195314"/>
            <a:ext cx="14336955" cy="6055724"/>
          </a:xfrm>
          <a:custGeom>
            <a:avLst/>
            <a:gdLst/>
            <a:ahLst/>
            <a:cxnLst/>
            <a:rect l="l" t="t" r="r" b="b"/>
            <a:pathLst>
              <a:path w="14336955" h="6055724">
                <a:moveTo>
                  <a:pt x="0" y="0"/>
                </a:moveTo>
                <a:lnTo>
                  <a:pt x="14336955" y="0"/>
                </a:lnTo>
                <a:lnTo>
                  <a:pt x="14336955" y="6055724"/>
                </a:lnTo>
                <a:lnTo>
                  <a:pt x="0" y="605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7423128" y="1580441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2057400" y="4631821"/>
            <a:ext cx="8953500" cy="102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834"/>
              </a:lnSpc>
            </a:pPr>
            <a:r>
              <a:rPr lang="en-US" sz="9600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86000" y="1028700"/>
            <a:ext cx="1283970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8000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100" y="3162300"/>
            <a:ext cx="5448300" cy="623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7200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63200" y="3092924"/>
            <a:ext cx="6286500" cy="623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7200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Importance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A9ACE-D1C4-9DC4-A8A7-847B62FCB782}"/>
              </a:ext>
            </a:extLst>
          </p:cNvPr>
          <p:cNvSpPr txBox="1"/>
          <p:nvPr/>
        </p:nvSpPr>
        <p:spPr>
          <a:xfrm>
            <a:off x="1571625" y="4152900"/>
            <a:ext cx="5295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sto MT" panose="02040603050505030304" pitchFamily="18" charset="0"/>
              </a:rPr>
              <a:t>To perform sentiment analysis on Yelp restaurant reviews using LSTM and </a:t>
            </a:r>
            <a:r>
              <a:rPr lang="en-US" sz="4000" dirty="0" err="1">
                <a:solidFill>
                  <a:schemeClr val="bg1"/>
                </a:solidFill>
                <a:latin typeface="Calisto MT" panose="02040603050505030304" pitchFamily="18" charset="0"/>
              </a:rPr>
              <a:t>DistilBERT</a:t>
            </a:r>
            <a:r>
              <a:rPr lang="en-US" sz="4000" dirty="0">
                <a:solidFill>
                  <a:schemeClr val="bg1"/>
                </a:solidFill>
                <a:latin typeface="Calisto MT" panose="02040603050505030304" pitchFamily="18" charset="0"/>
              </a:rPr>
              <a:t> models.</a:t>
            </a:r>
            <a:endParaRPr lang="en-IN" sz="40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4B871-9F63-8200-98DE-03CAD2508E2B}"/>
              </a:ext>
            </a:extLst>
          </p:cNvPr>
          <p:cNvSpPr txBox="1"/>
          <p:nvPr/>
        </p:nvSpPr>
        <p:spPr>
          <a:xfrm>
            <a:off x="10363200" y="4152900"/>
            <a:ext cx="5295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sto MT" panose="02040603050505030304" pitchFamily="18" charset="0"/>
              </a:rPr>
              <a:t>Understanding customer sentiment helps businesses improve their services and tailor marketing strategies.</a:t>
            </a:r>
            <a:endParaRPr lang="en-IN" sz="40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AB0E57EB-8E97-8DD3-4EF2-CE16187F367E}"/>
              </a:ext>
            </a:extLst>
          </p:cNvPr>
          <p:cNvSpPr/>
          <p:nvPr/>
        </p:nvSpPr>
        <p:spPr>
          <a:xfrm>
            <a:off x="2029575" y="8440764"/>
            <a:ext cx="13496441" cy="3711521"/>
          </a:xfrm>
          <a:custGeom>
            <a:avLst/>
            <a:gdLst/>
            <a:ahLst/>
            <a:cxnLst/>
            <a:rect l="l" t="t" r="r" b="b"/>
            <a:pathLst>
              <a:path w="13496441" h="371152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6599177" y="7333826"/>
            <a:ext cx="14336955" cy="6055724"/>
          </a:xfrm>
          <a:custGeom>
            <a:avLst/>
            <a:gdLst/>
            <a:ahLst/>
            <a:cxnLst/>
            <a:rect l="l" t="t" r="r" b="b"/>
            <a:pathLst>
              <a:path w="14336955" h="6055724">
                <a:moveTo>
                  <a:pt x="0" y="0"/>
                </a:moveTo>
                <a:lnTo>
                  <a:pt x="14336955" y="0"/>
                </a:lnTo>
                <a:lnTo>
                  <a:pt x="14336955" y="6055724"/>
                </a:lnTo>
                <a:lnTo>
                  <a:pt x="0" y="6055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028700" y="998686"/>
            <a:ext cx="6591300" cy="1623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7200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Dataset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26949"/>
            <a:ext cx="6286574" cy="114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Yelp Reviews: Collection of restaurant reviews with ratings from 1 to 5 stars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377517"/>
            <a:ext cx="6293181" cy="151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Sentiment Mapping: </a:t>
            </a:r>
          </a:p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4-5 Stars: Positive</a:t>
            </a:r>
          </a:p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3 Stars: Neutral</a:t>
            </a:r>
          </a:p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1-2 Stars: Negative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8671" y="5746793"/>
            <a:ext cx="1163073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3"/>
              </a:lnSpc>
              <a:spcBef>
                <a:spcPct val="0"/>
              </a:spcBef>
            </a:pPr>
            <a:endParaRPr lang="en-US" sz="9461" dirty="0">
              <a:solidFill>
                <a:srgbClr val="78FF87"/>
              </a:solidFill>
              <a:latin typeface="Anantason UltraExpanded Light"/>
              <a:ea typeface="Anantason UltraExpanded Light"/>
              <a:cs typeface="Anantason UltraExpanded Light"/>
              <a:sym typeface="Anantason UltraExpanded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0FC9FC-6A82-2F4C-27D2-DCAEED6CDE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4" t="21111" r="47083" b="15926"/>
          <a:stretch/>
        </p:blipFill>
        <p:spPr>
          <a:xfrm>
            <a:off x="9525000" y="836465"/>
            <a:ext cx="8141619" cy="62912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7800" y="-2867509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3733800" y="572616"/>
            <a:ext cx="1151283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4E955-5A5C-F283-A222-069114EE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91" y="2087687"/>
            <a:ext cx="6590285" cy="3923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4C4193-CA92-6209-EB06-F182867A3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892" y="2181477"/>
            <a:ext cx="7737108" cy="3829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648AC-0BDF-17DF-55EB-255FA1DEC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597" y="6010955"/>
            <a:ext cx="5750290" cy="4276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815705" y="306161"/>
            <a:ext cx="116586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8000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Data Preprocessing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31B4ACC-B2A9-6BFA-B7ED-A965416BD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462243"/>
            <a:ext cx="85344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Text Cleaning: HTML tags, punctuation removed, text converted to lowercase.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Train-Test Split for LSTM: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train_test_split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used with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test_size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=0.2, resulting in an 80% training and 20% testing split.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Train-Test Split for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DistilBERT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same 80% training and 20% testing split is applied.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B8696D-0578-44AA-BB1F-5E9A2AA70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236" y="2689832"/>
            <a:ext cx="8567764" cy="46634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7800" y="-2867509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676400" y="1028700"/>
            <a:ext cx="211074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7200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Sentiment Intensity Analyzer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D1378-478C-3173-574F-D73A34458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025992"/>
            <a:ext cx="14135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88178" y="-822129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4191000" y="2247900"/>
            <a:ext cx="9991672" cy="7010401"/>
            <a:chOff x="0" y="0"/>
            <a:chExt cx="2036673" cy="15975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495800" y="2857500"/>
            <a:ext cx="3323109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LSTM: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0665" y="892601"/>
            <a:ext cx="85221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Model Architectures - 1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E610492D-D60C-E94A-E8D2-28C8864A8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642173"/>
            <a:ext cx="8848673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Embedding Layer: 100-dimensional embeddings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First LSTM Layer: 128 units with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return_sequences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=True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Second LSTM Layer: 64 units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Dense Layer: 64 units with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ReLU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 activation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Dropout Layer: 50% dropout rate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Output Layer: 1 unit with sigmoid activation (binary classification)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88178" y="-822129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4191000" y="2247900"/>
            <a:ext cx="9991672" cy="7010401"/>
            <a:chOff x="0" y="0"/>
            <a:chExt cx="2036673" cy="15975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495800" y="2857500"/>
            <a:ext cx="59436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6000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DistilBERT</a:t>
            </a:r>
            <a:endParaRPr lang="en-US" sz="6000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30665" y="892601"/>
            <a:ext cx="887593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Model Architectures - 2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E610492D-D60C-E94A-E8D2-28C8864A8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088175"/>
            <a:ext cx="8848673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Tokenizer: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DistilBertTokenizer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 from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distilbert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-base-uncased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Encoding Parameters: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Maximum sequence length: 200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Model Architecture: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Uses a custom layer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DistilBERTClassifier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 that integrates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TFDistilBertModel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Training: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Batch Size: 32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sto MT" panose="02040603050505030304" pitchFamily="18" charset="0"/>
              </a:rPr>
              <a:t>Data converted to TensorFlow datasets for training and testing</a:t>
            </a:r>
          </a:p>
        </p:txBody>
      </p:sp>
    </p:spTree>
    <p:extLst>
      <p:ext uri="{BB962C8B-B14F-4D97-AF65-F5344CB8AC3E}">
        <p14:creationId xmlns:p14="http://schemas.microsoft.com/office/powerpoint/2010/main" val="71415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7325" y="-267272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3581400" y="495300"/>
            <a:ext cx="127254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8000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Model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103D8C-E574-3289-80B7-AC071669E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2718961"/>
            <a:ext cx="11251768" cy="667787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F2E37D-DFDC-68F9-358D-D6FDCCFA14BD}"/>
              </a:ext>
            </a:extLst>
          </p:cNvPr>
          <p:cNvSpPr txBox="1"/>
          <p:nvPr/>
        </p:nvSpPr>
        <p:spPr>
          <a:xfrm>
            <a:off x="13182600" y="3086100"/>
            <a:ext cx="495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Calisto MT" panose="02040603050505030304" pitchFamily="18" charset="0"/>
              </a:rPr>
              <a:t>LSTM:</a:t>
            </a:r>
          </a:p>
          <a:p>
            <a:r>
              <a:rPr lang="en-IN" sz="4000" dirty="0">
                <a:solidFill>
                  <a:schemeClr val="bg1"/>
                </a:solidFill>
                <a:latin typeface="Calisto MT" panose="02040603050505030304" pitchFamily="18" charset="0"/>
              </a:rPr>
              <a:t>Accuracy: 83%</a:t>
            </a:r>
          </a:p>
          <a:p>
            <a:r>
              <a:rPr lang="en-IN" sz="4000" dirty="0">
                <a:solidFill>
                  <a:schemeClr val="bg1"/>
                </a:solidFill>
                <a:latin typeface="Calisto MT" panose="02040603050505030304" pitchFamily="18" charset="0"/>
              </a:rPr>
              <a:t>F1 Score: 89.64%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8D4FF-235F-DC07-638E-E2FD4150C589}"/>
              </a:ext>
            </a:extLst>
          </p:cNvPr>
          <p:cNvSpPr txBox="1"/>
          <p:nvPr/>
        </p:nvSpPr>
        <p:spPr>
          <a:xfrm>
            <a:off x="13187362" y="6202503"/>
            <a:ext cx="5329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Calisto MT" panose="02040603050505030304" pitchFamily="18" charset="0"/>
              </a:rPr>
              <a:t>DistilBERT</a:t>
            </a:r>
            <a:r>
              <a:rPr lang="en-US" sz="4000" dirty="0">
                <a:solidFill>
                  <a:schemeClr val="bg1"/>
                </a:solidFill>
                <a:latin typeface="Calisto MT" panose="02040603050505030304" pitchFamily="18" charset="0"/>
              </a:rPr>
              <a:t>:</a:t>
            </a:r>
          </a:p>
          <a:p>
            <a:r>
              <a:rPr lang="en-US" sz="4000" dirty="0">
                <a:solidFill>
                  <a:schemeClr val="bg1"/>
                </a:solidFill>
                <a:latin typeface="Calisto MT" panose="02040603050505030304" pitchFamily="18" charset="0"/>
              </a:rPr>
              <a:t>Accuracy: 64%</a:t>
            </a:r>
          </a:p>
          <a:p>
            <a:r>
              <a:rPr lang="en-US" sz="4000" dirty="0">
                <a:solidFill>
                  <a:schemeClr val="bg1"/>
                </a:solidFill>
                <a:latin typeface="Calisto MT" panose="02040603050505030304" pitchFamily="18" charset="0"/>
              </a:rPr>
              <a:t>F1 Score: 49%</a:t>
            </a:r>
            <a:endParaRPr lang="en-IN" sz="40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40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291</Words>
  <Application>Microsoft Office PowerPoint</Application>
  <PresentationFormat>Custom</PresentationFormat>
  <Paragraphs>55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Anantason UltraExpanded Light</vt:lpstr>
      <vt:lpstr>Cooper Black</vt:lpstr>
      <vt:lpstr>Calisto MT</vt:lpstr>
      <vt:lpstr>Arial</vt:lpstr>
      <vt:lpstr>Calibri</vt:lpstr>
      <vt:lpstr>Anantason UltraExpanded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Artificial Neural Networks Conference</dc:title>
  <dc:creator>Jenil Pancholi</dc:creator>
  <cp:lastModifiedBy>Max Parker</cp:lastModifiedBy>
  <cp:revision>4</cp:revision>
  <dcterms:created xsi:type="dcterms:W3CDTF">2006-08-16T00:00:00Z</dcterms:created>
  <dcterms:modified xsi:type="dcterms:W3CDTF">2024-11-01T12:33:04Z</dcterms:modified>
  <dc:identifier>DAGNtHGnkRg</dc:identifier>
</cp:coreProperties>
</file>